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A2-FDE1-436C-97B3-41E3969751C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A760F8-7800-4CBD-A4E6-9C36AD0698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A2-FDE1-436C-97B3-41E3969751C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0F8-7800-4CBD-A4E6-9C36AD0698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A2-FDE1-436C-97B3-41E3969751C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0F8-7800-4CBD-A4E6-9C36AD0698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A2-FDE1-436C-97B3-41E3969751C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AA760F8-7800-4CBD-A4E6-9C36AD0698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A2-FDE1-436C-97B3-41E3969751C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0F8-7800-4CBD-A4E6-9C36AD06983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A2-FDE1-436C-97B3-41E3969751C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0F8-7800-4CBD-A4E6-9C36AD0698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A2-FDE1-436C-97B3-41E3969751C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AA760F8-7800-4CBD-A4E6-9C36AD06983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A2-FDE1-436C-97B3-41E3969751C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0F8-7800-4CBD-A4E6-9C36AD0698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A2-FDE1-436C-97B3-41E3969751C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0F8-7800-4CBD-A4E6-9C36AD0698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A2-FDE1-436C-97B3-41E3969751C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0F8-7800-4CBD-A4E6-9C36AD0698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95A2-FDE1-436C-97B3-41E3969751C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60F8-7800-4CBD-A4E6-9C36AD069838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7995A2-FDE1-436C-97B3-41E3969751C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A760F8-7800-4CBD-A4E6-9C36AD06983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2533650"/>
          </a:xfrm>
        </p:spPr>
        <p:txBody>
          <a:bodyPr>
            <a:noAutofit/>
          </a:bodyPr>
          <a:lstStyle/>
          <a:p>
            <a:pPr algn="ctr"/>
            <a:r>
              <a:rPr lang="en-GB" b="1" dirty="0"/>
              <a:t>innovative </a:t>
            </a:r>
            <a:r>
              <a:rPr lang="en-GB" b="1" dirty="0" smtClean="0"/>
              <a:t>approach to enhance “</a:t>
            </a:r>
            <a:r>
              <a:rPr lang="en-US" b="1" dirty="0" smtClean="0"/>
              <a:t>protected agriculture” in marginal environment </a:t>
            </a:r>
            <a:r>
              <a:rPr lang="en-GB" b="1" dirty="0" smtClean="0"/>
              <a:t>for small family farmers:</a:t>
            </a:r>
            <a:br>
              <a:rPr lang="en-GB" b="1" dirty="0" smtClean="0"/>
            </a:br>
            <a:r>
              <a:rPr lang="en-GB" b="1" dirty="0" smtClean="0"/>
              <a:t> challenges and opportunities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6077607"/>
            <a:ext cx="3733800" cy="762000"/>
          </a:xfrm>
        </p:spPr>
        <p:txBody>
          <a:bodyPr>
            <a:noAutofit/>
          </a:bodyPr>
          <a:lstStyle/>
          <a:p>
            <a:pPr algn="ctr"/>
            <a:endParaRPr lang="en-GB" sz="1600" b="1" dirty="0"/>
          </a:p>
          <a:p>
            <a:pPr algn="ctr"/>
            <a:r>
              <a:rPr lang="en-GB" sz="1600" b="1" cap="all" dirty="0"/>
              <a:t>GLOBAL FORUM</a:t>
            </a:r>
          </a:p>
          <a:p>
            <a:pPr algn="ctr"/>
            <a:r>
              <a:rPr lang="en-GB" sz="1600" b="1" cap="all" dirty="0"/>
              <a:t>ON INNOVATIONS FOR</a:t>
            </a:r>
            <a:br>
              <a:rPr lang="en-GB" sz="1600" b="1" cap="all" dirty="0"/>
            </a:br>
            <a:r>
              <a:rPr lang="en-GB" sz="1600" b="1" cap="all" dirty="0"/>
              <a:t>MARGINAL ENVIRONMENTS</a:t>
            </a:r>
          </a:p>
          <a:p>
            <a:pPr algn="ctr"/>
            <a:endParaRPr lang="en-GB" sz="1600" dirty="0"/>
          </a:p>
        </p:txBody>
      </p:sp>
      <p:pic>
        <p:nvPicPr>
          <p:cNvPr id="1026" name="Picture 2" descr="C:\Users\User\Desktop\photo green house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986" y="5583456"/>
            <a:ext cx="2400300" cy="119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photo green house\SDG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6594"/>
            <a:ext cx="2209800" cy="124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photo green house\images (1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33800"/>
            <a:ext cx="2286000" cy="152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Agricultural Innovation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a </a:t>
            </a:r>
            <a:r>
              <a:rPr lang="en-US" b="1" dirty="0" smtClean="0"/>
              <a:t>process</a:t>
            </a:r>
            <a:r>
              <a:rPr lang="en-US" dirty="0" smtClean="0"/>
              <a:t> not a </a:t>
            </a:r>
            <a:r>
              <a:rPr lang="en-US" b="1" dirty="0" smtClean="0"/>
              <a:t>products</a:t>
            </a:r>
            <a:r>
              <a:rPr lang="en-US" dirty="0" smtClean="0"/>
              <a:t> or just new or sophisticated technology,</a:t>
            </a:r>
          </a:p>
          <a:p>
            <a:r>
              <a:rPr lang="en-US" dirty="0" smtClean="0"/>
              <a:t>includes: </a:t>
            </a:r>
            <a:r>
              <a:rPr lang="en-US" b="1" dirty="0" smtClean="0"/>
              <a:t>policies</a:t>
            </a:r>
            <a:r>
              <a:rPr lang="en-US" dirty="0" smtClean="0"/>
              <a:t>, </a:t>
            </a:r>
            <a:r>
              <a:rPr lang="en-US" b="1" dirty="0" smtClean="0"/>
              <a:t>management</a:t>
            </a:r>
            <a:r>
              <a:rPr lang="en-US" dirty="0" smtClean="0"/>
              <a:t> and organizing the new notion to action,</a:t>
            </a:r>
          </a:p>
          <a:p>
            <a:r>
              <a:rPr lang="en-US" dirty="0" smtClean="0"/>
              <a:t>is </a:t>
            </a:r>
            <a:r>
              <a:rPr lang="en-US" b="1" dirty="0" smtClean="0"/>
              <a:t>contextual,</a:t>
            </a:r>
            <a:r>
              <a:rPr lang="en-US" dirty="0" smtClean="0"/>
              <a:t> and need to be </a:t>
            </a:r>
            <a:r>
              <a:rPr lang="en-US" b="1" dirty="0" smtClean="0"/>
              <a:t>available, accessible and affordable </a:t>
            </a:r>
            <a:r>
              <a:rPr lang="en-US" dirty="0" smtClean="0"/>
              <a:t>to be appropriate to the any given situation and target group.</a:t>
            </a:r>
          </a:p>
          <a:p>
            <a:r>
              <a:rPr lang="en-US" dirty="0" smtClean="0"/>
              <a:t>Success of Innovation Is result based to</a:t>
            </a:r>
            <a:r>
              <a:rPr lang="en-US" altLang="en-US" dirty="0" smtClean="0"/>
              <a:t> increase </a:t>
            </a:r>
            <a:r>
              <a:rPr lang="en-US" altLang="en-US" b="1" dirty="0" smtClean="0"/>
              <a:t>effectiveness</a:t>
            </a:r>
            <a:r>
              <a:rPr lang="en-US" altLang="en-US" dirty="0" smtClean="0"/>
              <a:t>, </a:t>
            </a:r>
            <a:r>
              <a:rPr lang="en-US" altLang="en-US" b="1" dirty="0" smtClean="0"/>
              <a:t>competitiveness</a:t>
            </a:r>
            <a:r>
              <a:rPr lang="en-US" altLang="en-US" dirty="0" smtClean="0"/>
              <a:t>, </a:t>
            </a:r>
            <a:r>
              <a:rPr lang="en-US" altLang="en-US" b="1" dirty="0" smtClean="0"/>
              <a:t>resilience</a:t>
            </a:r>
            <a:r>
              <a:rPr lang="en-US" altLang="en-US" dirty="0" smtClean="0"/>
              <a:t> , </a:t>
            </a:r>
            <a:r>
              <a:rPr lang="en-US" altLang="en-US" b="1" dirty="0" smtClean="0"/>
              <a:t>sustainability</a:t>
            </a:r>
            <a:r>
              <a:rPr lang="en-US" altLang="en-US" dirty="0" smtClean="0"/>
              <a:t> and contribute to </a:t>
            </a:r>
            <a:r>
              <a:rPr lang="en-US" altLang="en-US" b="1" dirty="0" smtClean="0"/>
              <a:t>food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0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Main characteristics of smallholder family farmers.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3733799"/>
          </a:xfrm>
        </p:spPr>
        <p:txBody>
          <a:bodyPr>
            <a:noAutofit/>
          </a:bodyPr>
          <a:lstStyle/>
          <a:p>
            <a:r>
              <a:rPr lang="en-GB" sz="2000" dirty="0"/>
              <a:t>They produce relatively small volumes on relatively </a:t>
            </a:r>
            <a:r>
              <a:rPr lang="en-GB" sz="2000" b="1" dirty="0"/>
              <a:t>small plots of </a:t>
            </a:r>
            <a:r>
              <a:rPr lang="en-GB" sz="2000" b="1" dirty="0" smtClean="0"/>
              <a:t>land</a:t>
            </a:r>
            <a:r>
              <a:rPr lang="en-GB" sz="2000" b="1" dirty="0"/>
              <a:t> </a:t>
            </a:r>
            <a:r>
              <a:rPr lang="en-GB" sz="2000" dirty="0" smtClean="0"/>
              <a:t>and </a:t>
            </a:r>
            <a:r>
              <a:rPr lang="en-GB" sz="2000" dirty="0"/>
              <a:t>generally </a:t>
            </a:r>
            <a:r>
              <a:rPr lang="en-GB" sz="2000" b="1" dirty="0"/>
              <a:t>less well-resourced</a:t>
            </a:r>
            <a:r>
              <a:rPr lang="en-GB" sz="2000" dirty="0"/>
              <a:t> than commercial-scale </a:t>
            </a:r>
            <a:r>
              <a:rPr lang="en-GB" sz="2000" dirty="0" smtClean="0"/>
              <a:t>farmers.</a:t>
            </a:r>
            <a:endParaRPr lang="en-GB" sz="2000" dirty="0"/>
          </a:p>
          <a:p>
            <a:r>
              <a:rPr lang="en-GB" sz="2000" dirty="0" smtClean="0"/>
              <a:t>They </a:t>
            </a:r>
            <a:r>
              <a:rPr lang="en-GB" sz="2000" dirty="0"/>
              <a:t>are usually </a:t>
            </a:r>
            <a:r>
              <a:rPr lang="en-GB" sz="2000" b="1" dirty="0"/>
              <a:t>considered part of the informal economy </a:t>
            </a:r>
            <a:r>
              <a:rPr lang="en-GB" sz="2000" dirty="0"/>
              <a:t>(because they may not be registered, tend to be excluded from aspects of labour legislation, lack social protection and have limited records</a:t>
            </a:r>
            <a:r>
              <a:rPr lang="en-GB" sz="2000" dirty="0" smtClean="0"/>
              <a:t>).</a:t>
            </a:r>
            <a:r>
              <a:rPr lang="en-GB" sz="2000" dirty="0"/>
              <a:t> </a:t>
            </a:r>
            <a:endParaRPr lang="en-GB" sz="2000" dirty="0" smtClean="0"/>
          </a:p>
          <a:p>
            <a:r>
              <a:rPr lang="en-GB" sz="2000" dirty="0" smtClean="0"/>
              <a:t>Smallholder </a:t>
            </a:r>
            <a:r>
              <a:rPr lang="en-GB" sz="2000" dirty="0"/>
              <a:t>production in many developing countries </a:t>
            </a:r>
            <a:r>
              <a:rPr lang="en-GB" sz="2000" b="1" dirty="0"/>
              <a:t>remains at subsistence </a:t>
            </a:r>
            <a:r>
              <a:rPr lang="en-GB" sz="2000" b="1" dirty="0" smtClean="0"/>
              <a:t>levels </a:t>
            </a:r>
            <a:r>
              <a:rPr lang="en-GB" sz="2000" dirty="0" smtClean="0"/>
              <a:t>but they </a:t>
            </a:r>
            <a:r>
              <a:rPr lang="en-GB" sz="2000" dirty="0"/>
              <a:t>may produce an export commodity as a main livelihood activity or as one of many activities.</a:t>
            </a:r>
          </a:p>
          <a:p>
            <a:r>
              <a:rPr lang="en-GB" sz="2000" dirty="0" smtClean="0"/>
              <a:t>They are often very </a:t>
            </a:r>
            <a:r>
              <a:rPr lang="en-GB" sz="2000" b="1" dirty="0" smtClean="0"/>
              <a:t>vulnerable in supply chain</a:t>
            </a:r>
            <a:r>
              <a:rPr lang="en-GB" sz="2000" dirty="0" smtClean="0"/>
              <a:t>s in local, national and international market.</a:t>
            </a:r>
          </a:p>
          <a:p>
            <a:r>
              <a:rPr lang="en-GB" sz="2000" dirty="0"/>
              <a:t>Smallholders typically </a:t>
            </a:r>
            <a:r>
              <a:rPr lang="en-GB" sz="2000" b="1" dirty="0"/>
              <a:t>lack access to credit</a:t>
            </a:r>
            <a:r>
              <a:rPr lang="en-GB" sz="2000" dirty="0"/>
              <a:t>, receive little </a:t>
            </a:r>
            <a:r>
              <a:rPr lang="en-GB" sz="2000" b="1" dirty="0"/>
              <a:t>technical support </a:t>
            </a:r>
            <a:r>
              <a:rPr lang="en-GB" sz="2000" dirty="0"/>
              <a:t>and often have </a:t>
            </a:r>
            <a:r>
              <a:rPr lang="en-GB" sz="2000" b="1" dirty="0"/>
              <a:t>low </a:t>
            </a:r>
            <a:r>
              <a:rPr lang="en-GB" sz="2000" b="1" dirty="0" smtClean="0"/>
              <a:t>productivity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Smallholders </a:t>
            </a:r>
            <a:r>
              <a:rPr lang="en-GB" sz="2000" dirty="0"/>
              <a:t>generally rely on </a:t>
            </a:r>
            <a:r>
              <a:rPr lang="en-GB" sz="2000" b="1" dirty="0"/>
              <a:t>labour-intensive production methods </a:t>
            </a:r>
            <a:r>
              <a:rPr lang="en-GB" sz="2000" dirty="0"/>
              <a:t>and family </a:t>
            </a:r>
            <a:r>
              <a:rPr lang="en-GB" sz="2000" dirty="0" smtClean="0"/>
              <a:t>labour.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53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Lesson learned: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issue should be considered in three aspects:</a:t>
            </a:r>
          </a:p>
          <a:p>
            <a:pPr lvl="1"/>
            <a:r>
              <a:rPr lang="en-US" dirty="0" smtClean="0"/>
              <a:t>Governance, management and leadership,</a:t>
            </a:r>
          </a:p>
          <a:p>
            <a:pPr lvl="1"/>
            <a:r>
              <a:rPr lang="en-US" dirty="0" smtClean="0"/>
              <a:t>Technological</a:t>
            </a:r>
          </a:p>
          <a:p>
            <a:pPr lvl="1"/>
            <a:r>
              <a:rPr lang="en-US" dirty="0" smtClean="0"/>
              <a:t>Financial </a:t>
            </a:r>
          </a:p>
          <a:p>
            <a:r>
              <a:rPr lang="en-US" dirty="0" smtClean="0"/>
              <a:t>Appropriate, accessible and affordable technology to be created to any given context.</a:t>
            </a:r>
          </a:p>
          <a:p>
            <a:r>
              <a:rPr lang="en-US" dirty="0" smtClean="0"/>
              <a:t>Further collaboration is needed:</a:t>
            </a:r>
          </a:p>
          <a:p>
            <a:pPr lvl="1"/>
            <a:r>
              <a:rPr lang="en-US" dirty="0" smtClean="0"/>
              <a:t>Global,</a:t>
            </a:r>
          </a:p>
          <a:p>
            <a:pPr lvl="1"/>
            <a:r>
              <a:rPr lang="en-US" dirty="0" smtClean="0"/>
              <a:t>Regional,</a:t>
            </a:r>
          </a:p>
          <a:p>
            <a:pPr lvl="1"/>
            <a:r>
              <a:rPr lang="en-US" smtClean="0"/>
              <a:t>National.</a:t>
            </a:r>
            <a:endParaRPr lang="en-US" dirty="0" smtClean="0"/>
          </a:p>
          <a:p>
            <a:r>
              <a:rPr lang="en-US" dirty="0" smtClean="0"/>
              <a:t>Private public partnership is essential </a:t>
            </a:r>
          </a:p>
          <a:p>
            <a:endParaRPr lang="en-US" dirty="0" smtClean="0"/>
          </a:p>
          <a:p>
            <a:pPr marL="40005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21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609600"/>
            <a:ext cx="8686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Protected agriculture in marginal environment;</a:t>
            </a:r>
            <a:br>
              <a:rPr lang="en-US" dirty="0" smtClean="0"/>
            </a:br>
            <a:r>
              <a:rPr lang="en-US" dirty="0" smtClean="0"/>
              <a:t> prolog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86800" cy="4038600"/>
          </a:xfrm>
        </p:spPr>
        <p:txBody>
          <a:bodyPr>
            <a:noAutofit/>
          </a:bodyPr>
          <a:lstStyle/>
          <a:p>
            <a:r>
              <a:rPr lang="en-GB" sz="2000" b="1" dirty="0"/>
              <a:t>Water scarcity </a:t>
            </a:r>
            <a:r>
              <a:rPr lang="en-GB" sz="2000" dirty="0"/>
              <a:t>is the most important and restrictive challenge for agriculture and rural livelihoods in the Middle East and North Africa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 </a:t>
            </a:r>
            <a:r>
              <a:rPr lang="en-GB" sz="2000" b="1" dirty="0"/>
              <a:t>Climate change</a:t>
            </a:r>
            <a:r>
              <a:rPr lang="en-GB" sz="2000" dirty="0"/>
              <a:t> accelerating the complexity of this dilemma, reducing </a:t>
            </a:r>
            <a:r>
              <a:rPr lang="en-GB" sz="2000" b="1" dirty="0"/>
              <a:t>agricultural </a:t>
            </a:r>
            <a:r>
              <a:rPr lang="en-GB" sz="2000" b="1" dirty="0" smtClean="0"/>
              <a:t>productivity</a:t>
            </a:r>
            <a:r>
              <a:rPr lang="en-GB" sz="2000" dirty="0"/>
              <a:t> </a:t>
            </a:r>
            <a:r>
              <a:rPr lang="en-GB" sz="2000" dirty="0" smtClean="0"/>
              <a:t>and worsening </a:t>
            </a:r>
            <a:r>
              <a:rPr lang="en-GB" sz="2000" dirty="0"/>
              <a:t>daily </a:t>
            </a:r>
            <a:r>
              <a:rPr lang="en-GB" sz="2000" dirty="0" smtClean="0"/>
              <a:t>life.</a:t>
            </a:r>
          </a:p>
          <a:p>
            <a:r>
              <a:rPr lang="en-GB" sz="2000" dirty="0" smtClean="0"/>
              <a:t> Growing </a:t>
            </a:r>
            <a:r>
              <a:rPr lang="en-GB" sz="2000" b="1" dirty="0" smtClean="0"/>
              <a:t>poverty</a:t>
            </a:r>
            <a:r>
              <a:rPr lang="en-GB" sz="2000" dirty="0" smtClean="0"/>
              <a:t>  and number of </a:t>
            </a:r>
            <a:r>
              <a:rPr lang="en-GB" sz="2000" b="1" dirty="0" smtClean="0"/>
              <a:t>hunger</a:t>
            </a:r>
            <a:r>
              <a:rPr lang="en-GB" sz="2000" dirty="0" smtClean="0"/>
              <a:t>, This </a:t>
            </a:r>
            <a:r>
              <a:rPr lang="en-GB" sz="2000" dirty="0"/>
              <a:t>destructive process ultimately faced </a:t>
            </a:r>
            <a:r>
              <a:rPr lang="en-GB" sz="2000" b="1" dirty="0"/>
              <a:t>SDG1 and SDG2 </a:t>
            </a:r>
            <a:r>
              <a:rPr lang="en-GB" sz="2000" dirty="0"/>
              <a:t>with a real </a:t>
            </a:r>
            <a:r>
              <a:rPr lang="en-GB" sz="2000" dirty="0" smtClean="0"/>
              <a:t>threat  </a:t>
            </a:r>
          </a:p>
          <a:p>
            <a:r>
              <a:rPr lang="en-GB" sz="2000" b="1" dirty="0" smtClean="0"/>
              <a:t>Technological approaches</a:t>
            </a:r>
            <a:r>
              <a:rPr lang="en-US" sz="2000" b="1" dirty="0" smtClean="0"/>
              <a:t> </a:t>
            </a:r>
            <a:r>
              <a:rPr lang="en-US" sz="2000" dirty="0" smtClean="0"/>
              <a:t>alone, such as</a:t>
            </a:r>
            <a:r>
              <a:rPr lang="en-GB" sz="2000" dirty="0" smtClean="0"/>
              <a:t> </a:t>
            </a:r>
            <a:r>
              <a:rPr lang="en-GB" sz="2000" b="1" dirty="0" smtClean="0"/>
              <a:t>localised modern irrigation</a:t>
            </a:r>
            <a:r>
              <a:rPr lang="en-GB" sz="2000" dirty="0" smtClean="0"/>
              <a:t>, are not sufficient to address the agricultural water saving requirements. </a:t>
            </a:r>
          </a:p>
          <a:p>
            <a:r>
              <a:rPr lang="en-GB" sz="2000" dirty="0" smtClean="0"/>
              <a:t>There </a:t>
            </a:r>
            <a:r>
              <a:rPr lang="en-GB" sz="2000" dirty="0"/>
              <a:t>is an urgent need to develop further </a:t>
            </a:r>
            <a:r>
              <a:rPr lang="en-GB" sz="2000" b="1" dirty="0"/>
              <a:t>innovative appropriate approaches and technologies</a:t>
            </a:r>
            <a:r>
              <a:rPr lang="en-GB" sz="2000" dirty="0"/>
              <a:t> while integrating adequate comprehensive management and effective governance at national and global levels.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150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Protected </a:t>
            </a:r>
            <a:r>
              <a:rPr lang="en-GB" b="1" dirty="0" smtClean="0"/>
              <a:t>agriculture</a:t>
            </a:r>
            <a:r>
              <a:rPr lang="en-GB" dirty="0" smtClean="0"/>
              <a:t>, </a:t>
            </a:r>
            <a:r>
              <a:rPr lang="en-GB" dirty="0"/>
              <a:t>allow </a:t>
            </a:r>
            <a:r>
              <a:rPr lang="en-GB" b="1" dirty="0"/>
              <a:t>greater control </a:t>
            </a:r>
            <a:r>
              <a:rPr lang="en-GB" dirty="0"/>
              <a:t>over the growing environment  like temperatures, light, moisture of plants and protect it from any possible external factors which may disturb the healthy growth and production.   </a:t>
            </a:r>
          </a:p>
          <a:p>
            <a:r>
              <a:rPr lang="en-GB" b="1" dirty="0"/>
              <a:t>Protected agriculture</a:t>
            </a:r>
            <a:r>
              <a:rPr lang="en-GB" dirty="0"/>
              <a:t>, </a:t>
            </a:r>
            <a:r>
              <a:rPr lang="en-GB" dirty="0" smtClean="0"/>
              <a:t>control </a:t>
            </a:r>
            <a:r>
              <a:rPr lang="en-GB" dirty="0"/>
              <a:t>the </a:t>
            </a:r>
            <a:r>
              <a:rPr lang="en-GB" dirty="0" smtClean="0"/>
              <a:t>cultivation environment </a:t>
            </a:r>
            <a:r>
              <a:rPr lang="en-GB" dirty="0"/>
              <a:t>by </a:t>
            </a:r>
            <a:r>
              <a:rPr lang="en-GB" b="1" dirty="0" smtClean="0"/>
              <a:t>reducing </a:t>
            </a:r>
            <a:r>
              <a:rPr lang="en-GB" b="1" dirty="0"/>
              <a:t>the ETP </a:t>
            </a:r>
            <a:r>
              <a:rPr lang="en-GB" dirty="0" smtClean="0"/>
              <a:t>substantially.</a:t>
            </a:r>
          </a:p>
          <a:p>
            <a:r>
              <a:rPr lang="en-GB" b="1" dirty="0"/>
              <a:t>Protected agriculture</a:t>
            </a:r>
            <a:r>
              <a:rPr lang="en-GB" dirty="0"/>
              <a:t>, </a:t>
            </a:r>
            <a:r>
              <a:rPr lang="en-GB" dirty="0" smtClean="0"/>
              <a:t>is </a:t>
            </a:r>
            <a:r>
              <a:rPr lang="en-GB" dirty="0"/>
              <a:t>a comprehensive </a:t>
            </a:r>
            <a:r>
              <a:rPr lang="en-GB" b="1" dirty="0" smtClean="0"/>
              <a:t>integrated approach </a:t>
            </a:r>
            <a:r>
              <a:rPr lang="en-GB" dirty="0" smtClean="0"/>
              <a:t>and economically is more </a:t>
            </a:r>
            <a:r>
              <a:rPr lang="en-GB" b="1" dirty="0" smtClean="0"/>
              <a:t>productive</a:t>
            </a:r>
            <a:r>
              <a:rPr lang="en-GB" dirty="0" smtClean="0"/>
              <a:t> and environmentally more </a:t>
            </a:r>
            <a:r>
              <a:rPr lang="en-GB" b="1" dirty="0" smtClean="0"/>
              <a:t>adaptive </a:t>
            </a:r>
          </a:p>
          <a:p>
            <a:r>
              <a:rPr lang="en-GB" dirty="0" smtClean="0"/>
              <a:t> </a:t>
            </a:r>
            <a:r>
              <a:rPr lang="en-GB" b="1" dirty="0"/>
              <a:t>Protected agriculture</a:t>
            </a:r>
            <a:r>
              <a:rPr lang="en-GB" dirty="0"/>
              <a:t>, </a:t>
            </a:r>
            <a:r>
              <a:rPr lang="en-GB" dirty="0" smtClean="0"/>
              <a:t>has wide range of options which formulated </a:t>
            </a:r>
            <a:r>
              <a:rPr lang="en-GB" dirty="0"/>
              <a:t>to any given circumstances to addresses the physical, biological and social aspects of sustainable crop </a:t>
            </a:r>
            <a:r>
              <a:rPr lang="en-GB" b="1" dirty="0"/>
              <a:t>intensification</a:t>
            </a:r>
            <a:r>
              <a:rPr lang="en-GB" dirty="0"/>
              <a:t> in  </a:t>
            </a:r>
            <a:r>
              <a:rPr lang="en-GB" b="1" dirty="0"/>
              <a:t>marginalised </a:t>
            </a:r>
            <a:r>
              <a:rPr lang="en-GB" b="1" dirty="0" smtClean="0"/>
              <a:t>environment</a:t>
            </a:r>
            <a:r>
              <a:rPr lang="en-GB" dirty="0" smtClean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815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is Protected  agriculture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8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‘</a:t>
            </a:r>
            <a:r>
              <a:rPr lang="en-GB" b="1" dirty="0"/>
              <a:t/>
            </a:r>
            <a:br>
              <a:rPr lang="en-GB" b="1" dirty="0"/>
            </a:br>
            <a:r>
              <a:rPr lang="en-US" dirty="0"/>
              <a:t>Protected agriculture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334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b="1" dirty="0" smtClean="0"/>
              <a:t>Saving </a:t>
            </a:r>
            <a:r>
              <a:rPr lang="en-GB" b="1" dirty="0"/>
              <a:t>on water requirements (consumption) for crop production, </a:t>
            </a:r>
            <a:r>
              <a:rPr lang="en-GB" b="1" dirty="0"/>
              <a:t>reduce the ETP </a:t>
            </a:r>
            <a:endParaRPr lang="en-GB" b="1" dirty="0"/>
          </a:p>
          <a:p>
            <a:pPr lvl="0"/>
            <a:r>
              <a:rPr lang="en-GB" b="1" dirty="0" smtClean="0"/>
              <a:t>Extended </a:t>
            </a:r>
            <a:r>
              <a:rPr lang="en-GB" b="1" dirty="0"/>
              <a:t>cropping season resulting in higher productivity per m2 of land, and m3 of water, </a:t>
            </a:r>
          </a:p>
          <a:p>
            <a:pPr lvl="0"/>
            <a:r>
              <a:rPr lang="en-GB" b="1" dirty="0" smtClean="0"/>
              <a:t>Control </a:t>
            </a:r>
            <a:r>
              <a:rPr lang="en-GB" b="1" dirty="0"/>
              <a:t>(according to level of technology) over climate parameters (wind, temperature, rain, humidity, hail….) </a:t>
            </a:r>
          </a:p>
          <a:p>
            <a:r>
              <a:rPr lang="en-GB" b="1" dirty="0" smtClean="0"/>
              <a:t>Enrichment of organic carbon in the soil (application of organic fertilisers), </a:t>
            </a:r>
            <a:r>
              <a:rPr lang="en-GB" b="1" dirty="0"/>
              <a:t>Comfortable working conditions, </a:t>
            </a:r>
            <a:endParaRPr lang="en-GB" b="1" dirty="0" smtClean="0"/>
          </a:p>
          <a:p>
            <a:pPr lvl="0"/>
            <a:r>
              <a:rPr lang="en-GB" b="1" dirty="0" smtClean="0"/>
              <a:t>Labour </a:t>
            </a:r>
            <a:r>
              <a:rPr lang="en-GB" b="1" dirty="0"/>
              <a:t>intensive </a:t>
            </a:r>
            <a:r>
              <a:rPr lang="en-GB" b="1" dirty="0" smtClean="0"/>
              <a:t> </a:t>
            </a:r>
            <a:r>
              <a:rPr lang="en-GB" b="1" dirty="0"/>
              <a:t>job creation and income generation. More labour / m2, </a:t>
            </a:r>
          </a:p>
          <a:p>
            <a:pPr lvl="0"/>
            <a:r>
              <a:rPr lang="en-GB" b="1" dirty="0"/>
              <a:t>High value crops (horticulture) more $ per m2,  </a:t>
            </a:r>
          </a:p>
          <a:p>
            <a:pPr lvl="0"/>
            <a:r>
              <a:rPr lang="en-GB" b="1" dirty="0" smtClean="0"/>
              <a:t>Entrepreneurship </a:t>
            </a:r>
            <a:r>
              <a:rPr lang="en-GB" b="1" dirty="0"/>
              <a:t>(business model) for small scale agriculture </a:t>
            </a:r>
          </a:p>
          <a:p>
            <a:pPr lvl="0"/>
            <a:r>
              <a:rPr lang="en-GB" b="1" dirty="0"/>
              <a:t>Crop diversity for health, linked to “nutrition” security </a:t>
            </a:r>
          </a:p>
          <a:p>
            <a:pPr lvl="0"/>
            <a:r>
              <a:rPr lang="en-GB" b="1" dirty="0" smtClean="0"/>
              <a:t>Control over soil erosion, </a:t>
            </a:r>
          </a:p>
          <a:p>
            <a:pPr lvl="0"/>
            <a:r>
              <a:rPr lang="en-GB" b="1" dirty="0" smtClean="0"/>
              <a:t>Gender sensitive (women, youth,) (comfortable working conditions) </a:t>
            </a:r>
          </a:p>
          <a:p>
            <a:pPr lvl="0"/>
            <a:r>
              <a:rPr lang="en-GB" b="1" dirty="0" smtClean="0"/>
              <a:t>Could be managed with non chemical pest and disease control including  </a:t>
            </a:r>
            <a:r>
              <a:rPr lang="en-GB" b="1" dirty="0" err="1" smtClean="0"/>
              <a:t>agroecological</a:t>
            </a:r>
            <a:r>
              <a:rPr lang="en-GB" b="1" dirty="0" smtClean="0"/>
              <a:t> approaches with biological control, </a:t>
            </a:r>
          </a:p>
          <a:p>
            <a:endParaRPr lang="en-US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8658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3100" dirty="0"/>
              <a:t>During the last five decades  protected Agriculture </a:t>
            </a:r>
            <a:r>
              <a:rPr lang="en-GB" sz="3100" dirty="0" smtClean="0"/>
              <a:t>considered mainly as </a:t>
            </a:r>
            <a:r>
              <a:rPr lang="en-GB" sz="2800" dirty="0" smtClean="0"/>
              <a:t>Typical </a:t>
            </a:r>
            <a:r>
              <a:rPr lang="en-GB" sz="2800" dirty="0"/>
              <a:t>greenhouse or ‘glasshouses’ </a:t>
            </a:r>
            <a:r>
              <a:rPr lang="en-GB" sz="3100" dirty="0" smtClean="0"/>
              <a:t>:</a:t>
            </a:r>
            <a:r>
              <a:rPr lang="en-GB" sz="3100" dirty="0"/>
              <a:t/>
            </a:r>
            <a:br>
              <a:rPr lang="en-GB" sz="31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dirty="0" smtClean="0"/>
              <a:t>It has been developed for; </a:t>
            </a:r>
          </a:p>
          <a:p>
            <a:pPr lvl="2"/>
            <a:r>
              <a:rPr lang="en-GB" dirty="0" smtClean="0"/>
              <a:t>controlling </a:t>
            </a:r>
            <a:r>
              <a:rPr lang="en-GB" dirty="0"/>
              <a:t>more physical and biological factors, </a:t>
            </a:r>
            <a:endParaRPr lang="en-GB" dirty="0" smtClean="0"/>
          </a:p>
          <a:p>
            <a:pPr lvl="2"/>
            <a:r>
              <a:rPr lang="en-GB" dirty="0" smtClean="0"/>
              <a:t>automotive </a:t>
            </a:r>
            <a:r>
              <a:rPr lang="en-GB" dirty="0"/>
              <a:t>functions, more efficient structures and less labour </a:t>
            </a:r>
            <a:r>
              <a:rPr lang="en-GB" dirty="0" smtClean="0"/>
              <a:t>demanded.</a:t>
            </a:r>
          </a:p>
          <a:p>
            <a:pPr lvl="2"/>
            <a:r>
              <a:rPr lang="en-GB" dirty="0" smtClean="0"/>
              <a:t>often </a:t>
            </a:r>
            <a:r>
              <a:rPr lang="en-GB" dirty="0"/>
              <a:t>imported from abroad as turnkey </a:t>
            </a:r>
            <a:r>
              <a:rPr lang="en-GB" dirty="0" smtClean="0"/>
              <a:t>commercial package  or products </a:t>
            </a:r>
            <a:r>
              <a:rPr lang="en-GB" dirty="0"/>
              <a:t>to developing countries and </a:t>
            </a:r>
            <a:endParaRPr lang="en-GB" dirty="0" smtClean="0"/>
          </a:p>
          <a:p>
            <a:pPr lvl="2"/>
            <a:r>
              <a:rPr lang="en-GB" dirty="0" smtClean="0"/>
              <a:t>Eventually targeted </a:t>
            </a:r>
            <a:r>
              <a:rPr lang="en-GB" dirty="0"/>
              <a:t>high income farmers or </a:t>
            </a:r>
            <a:r>
              <a:rPr lang="en-GB" dirty="0" smtClean="0"/>
              <a:t>urban investors. </a:t>
            </a:r>
          </a:p>
          <a:p>
            <a:pPr lvl="1"/>
            <a:r>
              <a:rPr lang="en-GB" dirty="0" smtClean="0"/>
              <a:t>This </a:t>
            </a:r>
            <a:r>
              <a:rPr lang="en-GB" dirty="0"/>
              <a:t>capital </a:t>
            </a:r>
            <a:r>
              <a:rPr lang="en-GB" dirty="0" smtClean="0"/>
              <a:t>intensive and complex technology is not</a:t>
            </a:r>
          </a:p>
          <a:p>
            <a:pPr lvl="2"/>
            <a:r>
              <a:rPr lang="en-GB" dirty="0" smtClean="0"/>
              <a:t> </a:t>
            </a:r>
            <a:r>
              <a:rPr lang="en-GB" dirty="0"/>
              <a:t>often </a:t>
            </a:r>
            <a:r>
              <a:rPr lang="en-GB" dirty="0" smtClean="0"/>
              <a:t>affordable and</a:t>
            </a:r>
          </a:p>
          <a:p>
            <a:pPr lvl="2"/>
            <a:r>
              <a:rPr lang="en-GB" dirty="0" smtClean="0"/>
              <a:t>is too complex to manage,</a:t>
            </a:r>
          </a:p>
          <a:p>
            <a:pPr lvl="2"/>
            <a:r>
              <a:rPr lang="en-GB" dirty="0" smtClean="0"/>
              <a:t> </a:t>
            </a:r>
            <a:r>
              <a:rPr lang="en-GB" dirty="0"/>
              <a:t>incompatible with the </a:t>
            </a:r>
            <a:r>
              <a:rPr lang="en-GB" dirty="0" smtClean="0"/>
              <a:t>situation of small </a:t>
            </a:r>
            <a:r>
              <a:rPr lang="en-GB" dirty="0"/>
              <a:t>family farmers who live in marginalised </a:t>
            </a:r>
            <a:r>
              <a:rPr lang="en-GB" dirty="0" smtClean="0"/>
              <a:t>environment and have unemployed labour. </a:t>
            </a:r>
          </a:p>
          <a:p>
            <a:pPr lvl="2"/>
            <a:r>
              <a:rPr lang="en-GB" dirty="0" smtClean="0"/>
              <a:t>with </a:t>
            </a:r>
            <a:r>
              <a:rPr lang="en-GB" dirty="0"/>
              <a:t>low income </a:t>
            </a:r>
            <a:r>
              <a:rPr lang="en-GB" dirty="0" smtClean="0"/>
              <a:t>and lack of  </a:t>
            </a:r>
            <a:r>
              <a:rPr lang="en-GB" dirty="0"/>
              <a:t>access to information.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2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protected agriculture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 </a:t>
            </a:r>
            <a:r>
              <a:rPr lang="en-US" dirty="0"/>
              <a:t>range </a:t>
            </a:r>
            <a:r>
              <a:rPr lang="en-US" dirty="0" smtClean="0"/>
              <a:t>of applications and options for different </a:t>
            </a:r>
            <a:r>
              <a:rPr lang="en-US" dirty="0"/>
              <a:t> </a:t>
            </a:r>
            <a:r>
              <a:rPr lang="en-US" dirty="0" smtClean="0"/>
              <a:t>climatic, ecological,  economical circumstances and biological demand of the crops.</a:t>
            </a:r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18330"/>
            <a:ext cx="3085238" cy="264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User\Desktop\photo green house\jan182019_-_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21435"/>
            <a:ext cx="306781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rved Down Arrow 3"/>
          <p:cNvSpPr/>
          <p:nvPr/>
        </p:nvSpPr>
        <p:spPr>
          <a:xfrm>
            <a:off x="3371850" y="3284930"/>
            <a:ext cx="2286000" cy="1066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 flipH="1" flipV="1">
            <a:off x="3187065" y="5562600"/>
            <a:ext cx="2223135" cy="105443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2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Wide range of options.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295400"/>
            <a:ext cx="2238375" cy="1885950"/>
          </a:xfrm>
        </p:spPr>
      </p:pic>
      <p:pic>
        <p:nvPicPr>
          <p:cNvPr id="3076" name="Picture 4" descr="C:\Users\User\Desktop\photo green house\images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419477"/>
            <a:ext cx="2219323" cy="221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ser\Desktop\photo green house\images (2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3605213"/>
            <a:ext cx="2609850" cy="203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User\Desktop\photo green house\images (2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79616"/>
            <a:ext cx="3048000" cy="205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User\Desktop\photo green house\tenthouse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438275"/>
            <a:ext cx="2828925" cy="188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User\Desktop\photo green house\downloa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1438275"/>
            <a:ext cx="259080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9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success in large scale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27431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71046"/>
            <a:ext cx="4343400" cy="4724400"/>
          </a:xfrm>
        </p:spPr>
        <p:txBody>
          <a:bodyPr/>
          <a:lstStyle/>
          <a:p>
            <a:endParaRPr lang="en-GB"/>
          </a:p>
        </p:txBody>
      </p:sp>
      <p:pic>
        <p:nvPicPr>
          <p:cNvPr id="4098" name="Picture 2" descr="C:\Users\User\Desktop\photo green house\almeria Spi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1318300"/>
            <a:ext cx="3810000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photo green house\chinese-greenhouse-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3" y="3976687"/>
            <a:ext cx="3790951" cy="188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Desktop\photo green house\download (1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3694787"/>
            <a:ext cx="3848100" cy="2162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User\Desktop\photo green house\images (1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1" y="1600200"/>
            <a:ext cx="3852863" cy="181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4304" y="5973354"/>
            <a:ext cx="42433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en-GB" sz="1600" b="1" dirty="0">
                <a:solidFill>
                  <a:srgbClr val="4E3B30"/>
                </a:solidFill>
              </a:rPr>
              <a:t>Chinese-style solar greenhouses in Shandong and </a:t>
            </a:r>
            <a:r>
              <a:rPr lang="en-GB" sz="1600" b="1" dirty="0" err="1">
                <a:solidFill>
                  <a:srgbClr val="4E3B30"/>
                </a:solidFill>
              </a:rPr>
              <a:t>Shanyeng</a:t>
            </a:r>
            <a:endParaRPr lang="en-GB" sz="1600" dirty="0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95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b="1" dirty="0" smtClean="0"/>
              <a:t>How innovation could enhance the process for small family farmers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/>
              <a:t>Innovation</a:t>
            </a:r>
            <a:r>
              <a:rPr lang="en-US" altLang="en-US" dirty="0" smtClean="0"/>
              <a:t> Is </a:t>
            </a:r>
            <a:r>
              <a:rPr lang="en-US" altLang="en-US" dirty="0" smtClean="0"/>
              <a:t>the </a:t>
            </a:r>
            <a:r>
              <a:rPr lang="en-US" altLang="en-US" b="1" dirty="0" smtClean="0"/>
              <a:t>process</a:t>
            </a:r>
            <a:r>
              <a:rPr lang="en-US" altLang="en-US" dirty="0" smtClean="0"/>
              <a:t> which bring new or existing </a:t>
            </a:r>
            <a:r>
              <a:rPr lang="en-US" altLang="en-US" b="1" dirty="0" smtClean="0"/>
              <a:t>products</a:t>
            </a:r>
            <a:r>
              <a:rPr lang="en-US" altLang="en-US" dirty="0" smtClean="0"/>
              <a:t>, </a:t>
            </a:r>
            <a:r>
              <a:rPr lang="en-US" altLang="en-US" b="1" dirty="0" smtClean="0"/>
              <a:t>processes</a:t>
            </a:r>
            <a:r>
              <a:rPr lang="en-US" altLang="en-US" dirty="0" smtClean="0"/>
              <a:t> or </a:t>
            </a:r>
            <a:r>
              <a:rPr lang="en-US" altLang="en-US" b="1" dirty="0" smtClean="0"/>
              <a:t>ways of </a:t>
            </a:r>
            <a:r>
              <a:rPr lang="en-US" altLang="en-US" b="1" dirty="0" err="1" smtClean="0"/>
              <a:t>organisation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into use for the first time in a </a:t>
            </a:r>
            <a:r>
              <a:rPr lang="en-US" altLang="en-US" b="1" dirty="0" smtClean="0"/>
              <a:t>specific context </a:t>
            </a:r>
            <a:r>
              <a:rPr lang="en-US" altLang="en-US" dirty="0" smtClean="0"/>
              <a:t>in order to increase </a:t>
            </a:r>
            <a:r>
              <a:rPr lang="en-US" altLang="en-US" b="1" dirty="0" smtClean="0"/>
              <a:t>effectiveness</a:t>
            </a:r>
            <a:r>
              <a:rPr lang="en-US" altLang="en-US" dirty="0" smtClean="0"/>
              <a:t>, </a:t>
            </a:r>
            <a:r>
              <a:rPr lang="en-US" altLang="en-US" b="1" dirty="0" smtClean="0"/>
              <a:t>competitiveness</a:t>
            </a:r>
            <a:r>
              <a:rPr lang="en-US" altLang="en-US" dirty="0" smtClean="0"/>
              <a:t>, </a:t>
            </a:r>
            <a:r>
              <a:rPr lang="en-US" altLang="en-US" b="1" dirty="0" smtClean="0"/>
              <a:t>resilience</a:t>
            </a:r>
            <a:r>
              <a:rPr lang="en-US" altLang="en-US" dirty="0" smtClean="0"/>
              <a:t> to shocks or environmental </a:t>
            </a:r>
            <a:r>
              <a:rPr lang="en-US" altLang="en-US" b="1" dirty="0" smtClean="0"/>
              <a:t>sustainability</a:t>
            </a:r>
            <a:r>
              <a:rPr lang="en-US" altLang="en-US" dirty="0" smtClean="0"/>
              <a:t> and thereby contribute to </a:t>
            </a:r>
            <a:r>
              <a:rPr lang="en-US" altLang="en-US" b="1" dirty="0" smtClean="0"/>
              <a:t>food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security</a:t>
            </a:r>
            <a:r>
              <a:rPr lang="en-US" altLang="en-US" dirty="0" smtClean="0"/>
              <a:t> and nutrition, economic development or sustainable natural resource management.”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37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